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Жамбылская область</c:v>
                </c:pt>
                <c:pt idx="6">
                  <c:v>Акмолинская область</c:v>
                </c:pt>
                <c:pt idx="7">
                  <c:v>Мангистауская область</c:v>
                </c:pt>
                <c:pt idx="8">
                  <c:v>Актюбинская область</c:v>
                </c:pt>
                <c:pt idx="9">
                  <c:v>Карагандинская область</c:v>
                </c:pt>
                <c:pt idx="10">
                  <c:v>ВКО</c:v>
                </c:pt>
                <c:pt idx="11">
                  <c:v>Алматинская область</c:v>
                </c:pt>
                <c:pt idx="12">
                  <c:v>Костанайская область</c:v>
                </c:pt>
                <c:pt idx="13">
                  <c:v>Павлодарская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22</c:v>
                </c:pt>
                <c:pt idx="4">
                  <c:v>23</c:v>
                </c:pt>
                <c:pt idx="5">
                  <c:v>25</c:v>
                </c:pt>
                <c:pt idx="6">
                  <c:v>28</c:v>
                </c:pt>
                <c:pt idx="7">
                  <c:v>31</c:v>
                </c:pt>
                <c:pt idx="8">
                  <c:v>33</c:v>
                </c:pt>
                <c:pt idx="9">
                  <c:v>33</c:v>
                </c:pt>
                <c:pt idx="10">
                  <c:v>39</c:v>
                </c:pt>
                <c:pt idx="11">
                  <c:v>44</c:v>
                </c:pt>
                <c:pt idx="12">
                  <c:v>45</c:v>
                </c:pt>
                <c:pt idx="13">
                  <c:v>49</c:v>
                </c:pt>
                <c:pt idx="14">
                  <c:v>50</c:v>
                </c:pt>
                <c:pt idx="15">
                  <c:v>83</c:v>
                </c:pt>
                <c:pt idx="16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6261696"/>
        <c:axId val="-976255168"/>
      </c:barChart>
      <c:catAx>
        <c:axId val="-9762616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-976255168"/>
        <c:crosses val="autoZero"/>
        <c:auto val="1"/>
        <c:lblAlgn val="ctr"/>
        <c:lblOffset val="100"/>
        <c:noMultiLvlLbl val="0"/>
      </c:catAx>
      <c:valAx>
        <c:axId val="-97625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76261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2020г.'!$A$33:$A$35</c:f>
              <c:strCache>
                <c:ptCount val="3"/>
                <c:pt idx="0">
                  <c:v>Алматинская область</c:v>
                </c:pt>
                <c:pt idx="1">
                  <c:v>Актюбинская область</c:v>
                </c:pt>
                <c:pt idx="2">
                  <c:v>г.Алматы</c:v>
                </c:pt>
              </c:strCache>
            </c:strRef>
          </c:cat>
          <c:val>
            <c:numRef>
              <c:f>'Одобренные РФ 2020г.'!$B$33:$B$35</c:f>
              <c:numCache>
                <c:formatCode>_-* #\ ##0.00_р_._-;\-* #\ ##0.00_р_._-;_-* "-"??_р_._-;_-@_-</c:formatCode>
                <c:ptCount val="3"/>
                <c:pt idx="0">
                  <c:v>2500000</c:v>
                </c:pt>
                <c:pt idx="1">
                  <c:v>32000000</c:v>
                </c:pt>
                <c:pt idx="2">
                  <c:v>490000000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69385904"/>
        <c:axId val="-969398960"/>
      </c:barChart>
      <c:catAx>
        <c:axId val="-969385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969398960"/>
        <c:crosses val="autoZero"/>
        <c:auto val="1"/>
        <c:lblAlgn val="ctr"/>
        <c:lblOffset val="100"/>
        <c:noMultiLvlLbl val="0"/>
      </c:catAx>
      <c:valAx>
        <c:axId val="-969398960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out"/>
        <c:minorTickMark val="none"/>
        <c:tickLblPos val="nextTo"/>
        <c:crossAx val="-969385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одобр.бву!$C$3:$C$5</c:f>
              <c:strCache>
                <c:ptCount val="3"/>
                <c:pt idx="0">
                  <c:v>АО "Bank RBK"</c:v>
                </c:pt>
                <c:pt idx="1">
                  <c:v>ДБ АО "Сбербанк"</c:v>
                </c:pt>
                <c:pt idx="2">
                  <c:v>АО ДБ "Альфа Банк"</c:v>
                </c:pt>
              </c:strCache>
            </c:strRef>
          </c:cat>
          <c:val>
            <c:numRef>
              <c:f>одобр.бву!$D$3:$D$5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76265504"/>
        <c:axId val="-976258976"/>
      </c:barChart>
      <c:catAx>
        <c:axId val="-97626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76258976"/>
        <c:crosses val="autoZero"/>
        <c:auto val="1"/>
        <c:lblAlgn val="ctr"/>
        <c:lblOffset val="100"/>
        <c:noMultiLvlLbl val="0"/>
      </c:catAx>
      <c:valAx>
        <c:axId val="-976258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76265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одобр.бву!$C$29:$C$31</c:f>
              <c:strCache>
                <c:ptCount val="3"/>
                <c:pt idx="0">
                  <c:v>АО "Bank RBK"</c:v>
                </c:pt>
                <c:pt idx="1">
                  <c:v>ДБ АО "Сбербанк"</c:v>
                </c:pt>
                <c:pt idx="2">
                  <c:v>АО ДБ "Альфа Банк"</c:v>
                </c:pt>
              </c:strCache>
            </c:strRef>
          </c:cat>
          <c:val>
            <c:numRef>
              <c:f>одобр.бву!$D$29:$D$31</c:f>
              <c:numCache>
                <c:formatCode>_-* #\ ##0_р_._-;\-* #\ ##0_р_._-;_-* "-"??_р_._-;_-@_-</c:formatCode>
                <c:ptCount val="3"/>
                <c:pt idx="0">
                  <c:v>50000000</c:v>
                </c:pt>
                <c:pt idx="1">
                  <c:v>90000000</c:v>
                </c:pt>
                <c:pt idx="2">
                  <c:v>382000000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76251904"/>
        <c:axId val="-976257344"/>
      </c:barChart>
      <c:catAx>
        <c:axId val="-97625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76257344"/>
        <c:crosses val="autoZero"/>
        <c:auto val="1"/>
        <c:lblAlgn val="ctr"/>
        <c:lblOffset val="100"/>
        <c:noMultiLvlLbl val="0"/>
      </c:catAx>
      <c:valAx>
        <c:axId val="-97625734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976251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0.53239044330791785</c:v>
                </c:pt>
                <c:pt idx="1">
                  <c:v>0.10087637960705148</c:v>
                </c:pt>
                <c:pt idx="2">
                  <c:v>7.9545441633335157E-2</c:v>
                </c:pt>
                <c:pt idx="3">
                  <c:v>7.7264868071692014E-2</c:v>
                </c:pt>
                <c:pt idx="4">
                  <c:v>2.1427365367459743E-2</c:v>
                </c:pt>
                <c:pt idx="5">
                  <c:v>3.9244693564184592E-2</c:v>
                </c:pt>
                <c:pt idx="6">
                  <c:v>3.0086374078425297E-2</c:v>
                </c:pt>
                <c:pt idx="7">
                  <c:v>2.3776402878003106E-2</c:v>
                </c:pt>
                <c:pt idx="8">
                  <c:v>4.6589719994647762E-2</c:v>
                </c:pt>
                <c:pt idx="9">
                  <c:v>8.7801023127688314E-3</c:v>
                </c:pt>
                <c:pt idx="10">
                  <c:v>8.3918110646480863E-3</c:v>
                </c:pt>
                <c:pt idx="11">
                  <c:v>5.6000003851406546E-3</c:v>
                </c:pt>
                <c:pt idx="12">
                  <c:v>9.8190349551743657E-3</c:v>
                </c:pt>
                <c:pt idx="13">
                  <c:v>6.0486410363467628E-3</c:v>
                </c:pt>
                <c:pt idx="14">
                  <c:v>4.4179207581011501E-3</c:v>
                </c:pt>
                <c:pt idx="15">
                  <c:v>5.740800985103189E-3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Жамбылская область</c:v>
                </c:pt>
                <c:pt idx="2">
                  <c:v>ЗКО</c:v>
                </c:pt>
                <c:pt idx="3">
                  <c:v>Атырауская область</c:v>
                </c:pt>
                <c:pt idx="4">
                  <c:v>Павлодарская область</c:v>
                </c:pt>
                <c:pt idx="5">
                  <c:v>Карагандинская область</c:v>
                </c:pt>
                <c:pt idx="6">
                  <c:v>г.Шымкент</c:v>
                </c:pt>
                <c:pt idx="7">
                  <c:v>Костанайская область</c:v>
                </c:pt>
                <c:pt idx="8">
                  <c:v>Акмолинская область</c:v>
                </c:pt>
                <c:pt idx="9">
                  <c:v>Мангистауская область</c:v>
                </c:pt>
                <c:pt idx="10">
                  <c:v>ВКО</c:v>
                </c:pt>
                <c:pt idx="11">
                  <c:v>Туркестанская область</c:v>
                </c:pt>
                <c:pt idx="12">
                  <c:v>Актюбинская область</c:v>
                </c:pt>
                <c:pt idx="13">
                  <c:v>Алматинская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229382772.33000001</c:v>
                </c:pt>
                <c:pt idx="1">
                  <c:v>383876308</c:v>
                </c:pt>
                <c:pt idx="2">
                  <c:v>454413158</c:v>
                </c:pt>
                <c:pt idx="3">
                  <c:v>493871138.95999998</c:v>
                </c:pt>
                <c:pt idx="4">
                  <c:v>519648445.68000001</c:v>
                </c:pt>
                <c:pt idx="5">
                  <c:v>572601993.49000001</c:v>
                </c:pt>
                <c:pt idx="6">
                  <c:v>578347671.45000005</c:v>
                </c:pt>
                <c:pt idx="7">
                  <c:v>615175000</c:v>
                </c:pt>
                <c:pt idx="8">
                  <c:v>887258000</c:v>
                </c:pt>
                <c:pt idx="9">
                  <c:v>898166688.32000005</c:v>
                </c:pt>
                <c:pt idx="10">
                  <c:v>1014557396</c:v>
                </c:pt>
                <c:pt idx="11">
                  <c:v>1037700000</c:v>
                </c:pt>
                <c:pt idx="12">
                  <c:v>1213381836</c:v>
                </c:pt>
                <c:pt idx="13">
                  <c:v>1238896283.3299999</c:v>
                </c:pt>
                <c:pt idx="14">
                  <c:v>1332864514</c:v>
                </c:pt>
                <c:pt idx="15">
                  <c:v>2127170194.51</c:v>
                </c:pt>
                <c:pt idx="16" formatCode="_-* #\ ##0.00_р_._-;\-* #\ ##0.00_р_._-;_-* &quot;-&quot;??_р_._-;_-@_-">
                  <c:v>4984697878.8600006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6254624"/>
        <c:axId val="-976254080"/>
      </c:barChart>
      <c:catAx>
        <c:axId val="-976254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976254080"/>
        <c:crosses val="autoZero"/>
        <c:auto val="1"/>
        <c:lblAlgn val="ctr"/>
        <c:lblOffset val="100"/>
        <c:noMultiLvlLbl val="0"/>
      </c:catAx>
      <c:valAx>
        <c:axId val="-97625408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976254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5986402251624194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22</c:v>
                </c:pt>
                <c:pt idx="11">
                  <c:v>26</c:v>
                </c:pt>
                <c:pt idx="12">
                  <c:v>28</c:v>
                </c:pt>
                <c:pt idx="13">
                  <c:v>35</c:v>
                </c:pt>
                <c:pt idx="14">
                  <c:v>51</c:v>
                </c:pt>
                <c:pt idx="15">
                  <c:v>52</c:v>
                </c:pt>
                <c:pt idx="16">
                  <c:v>65</c:v>
                </c:pt>
                <c:pt idx="17">
                  <c:v>105</c:v>
                </c:pt>
                <c:pt idx="18">
                  <c:v>125</c:v>
                </c:pt>
                <c:pt idx="19">
                  <c:v>134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22</c:v>
                </c:pt>
                <c:pt idx="11">
                  <c:v>26</c:v>
                </c:pt>
                <c:pt idx="12">
                  <c:v>28</c:v>
                </c:pt>
                <c:pt idx="13">
                  <c:v>35</c:v>
                </c:pt>
                <c:pt idx="14">
                  <c:v>51</c:v>
                </c:pt>
                <c:pt idx="15">
                  <c:v>52</c:v>
                </c:pt>
                <c:pt idx="16">
                  <c:v>65</c:v>
                </c:pt>
                <c:pt idx="17">
                  <c:v>105</c:v>
                </c:pt>
                <c:pt idx="18">
                  <c:v>125</c:v>
                </c:pt>
                <c:pt idx="19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6261152"/>
        <c:axId val="-976257888"/>
      </c:barChart>
      <c:catAx>
        <c:axId val="-976261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-976257888"/>
        <c:crosses val="autoZero"/>
        <c:auto val="1"/>
        <c:lblAlgn val="ctr"/>
        <c:lblOffset val="100"/>
        <c:noMultiLvlLbl val="0"/>
      </c:catAx>
      <c:valAx>
        <c:axId val="-97625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76261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First Heartland Jysan Bank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318407222.32999998</c:v>
                </c:pt>
                <c:pt idx="11">
                  <c:v>606332996</c:v>
                </c:pt>
                <c:pt idx="12">
                  <c:v>941283188.33000004</c:v>
                </c:pt>
                <c:pt idx="13">
                  <c:v>1043265790</c:v>
                </c:pt>
                <c:pt idx="14">
                  <c:v>1061416478.55</c:v>
                </c:pt>
                <c:pt idx="15">
                  <c:v>1652669918.4100001</c:v>
                </c:pt>
                <c:pt idx="16">
                  <c:v>2322785570</c:v>
                </c:pt>
                <c:pt idx="17">
                  <c:v>2347721658</c:v>
                </c:pt>
                <c:pt idx="18">
                  <c:v>3649486500.8599992</c:v>
                </c:pt>
                <c:pt idx="19">
                  <c:v>3764099527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6262784"/>
        <c:axId val="-976263328"/>
      </c:barChart>
      <c:catAx>
        <c:axId val="-976262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-976263328"/>
        <c:crosses val="autoZero"/>
        <c:auto val="1"/>
        <c:lblAlgn val="ctr"/>
        <c:lblOffset val="100"/>
        <c:noMultiLvlLbl val="0"/>
      </c:catAx>
      <c:valAx>
        <c:axId val="-97626332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976262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Лист4!$A$3:$A$7</c:f>
              <c:strCache>
                <c:ptCount val="5"/>
                <c:pt idx="0">
                  <c:v>Карагандинская область</c:v>
                </c:pt>
                <c:pt idx="1">
                  <c:v>Павлодарская область</c:v>
                </c:pt>
                <c:pt idx="2">
                  <c:v>г.Нур-Султан</c:v>
                </c:pt>
                <c:pt idx="3">
                  <c:v>Жамбылская область</c:v>
                </c:pt>
                <c:pt idx="4">
                  <c:v>г.Алматы</c:v>
                </c:pt>
              </c:strCache>
            </c:strRef>
          </c:cat>
          <c:val>
            <c:numRef>
              <c:f>Лист4!$B$3:$B$7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6255712"/>
        <c:axId val="-976264416"/>
      </c:barChart>
      <c:catAx>
        <c:axId val="-976255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-976264416"/>
        <c:crosses val="autoZero"/>
        <c:auto val="1"/>
        <c:lblAlgn val="ctr"/>
        <c:lblOffset val="100"/>
        <c:noMultiLvlLbl val="0"/>
      </c:catAx>
      <c:valAx>
        <c:axId val="-976264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76255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Лист4!$A$16:$A$20</c:f>
              <c:strCache>
                <c:ptCount val="5"/>
                <c:pt idx="0">
                  <c:v>г.Нур-Султан</c:v>
                </c:pt>
                <c:pt idx="1">
                  <c:v>Карагандинская область</c:v>
                </c:pt>
                <c:pt idx="2">
                  <c:v>Жамбылская область</c:v>
                </c:pt>
                <c:pt idx="3">
                  <c:v>Павлодарская область</c:v>
                </c:pt>
                <c:pt idx="4">
                  <c:v>г.Алматы</c:v>
                </c:pt>
              </c:strCache>
            </c:strRef>
          </c:cat>
          <c:val>
            <c:numRef>
              <c:f>Лист4!$B$16:$B$20</c:f>
              <c:numCache>
                <c:formatCode>_-* #\ ##0_р_._-;\-* #\ ##0_р_._-;_-* "-"??_р_._-;_-@_-</c:formatCode>
                <c:ptCount val="5"/>
                <c:pt idx="0">
                  <c:v>6449800</c:v>
                </c:pt>
                <c:pt idx="1">
                  <c:v>40640400</c:v>
                </c:pt>
                <c:pt idx="2">
                  <c:v>133114570</c:v>
                </c:pt>
                <c:pt idx="3">
                  <c:v>175000000</c:v>
                </c:pt>
                <c:pt idx="4">
                  <c:v>483674000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6256256"/>
        <c:axId val="-976263872"/>
      </c:barChart>
      <c:catAx>
        <c:axId val="-976256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-976263872"/>
        <c:crosses val="autoZero"/>
        <c:auto val="1"/>
        <c:lblAlgn val="ctr"/>
        <c:lblOffset val="100"/>
        <c:noMultiLvlLbl val="0"/>
      </c:catAx>
      <c:valAx>
        <c:axId val="-97626387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976256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 Narrow" panose="020B0606020202030204" pitchFamily="34" charset="0"/>
              </a:rPr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2020г.'!$A$3:$A$9</c:f>
              <c:strCache>
                <c:ptCount val="7"/>
                <c:pt idx="0">
                  <c:v>АО "Евразийский банк"</c:v>
                </c:pt>
                <c:pt idx="1">
                  <c:v>АО "АТФБанк"</c:v>
                </c:pt>
                <c:pt idx="2">
                  <c:v>ДБ АО "Банк ВТБ Казахстан"</c:v>
                </c:pt>
                <c:pt idx="3">
                  <c:v>АО "Банк ЦентрКредит"</c:v>
                </c:pt>
                <c:pt idx="4">
                  <c:v>АО "Народный Банк Казахастана"</c:v>
                </c:pt>
                <c:pt idx="5">
                  <c:v>ДБ АО "Сбербанк"</c:v>
                </c:pt>
                <c:pt idx="6">
                  <c:v>АО ДБ "Альфа Банк"</c:v>
                </c:pt>
              </c:strCache>
            </c:strRef>
          </c:cat>
          <c:val>
            <c:numRef>
              <c:f>'Одобренные РФ 2020г.'!$B$3:$B$9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 formatCode="#,##0">
                  <c:v>2</c:v>
                </c:pt>
                <c:pt idx="4" formatCode="#,##0">
                  <c:v>2</c:v>
                </c:pt>
                <c:pt idx="5" formatCode="#,##0">
                  <c:v>2</c:v>
                </c:pt>
                <c:pt idx="6" formatCode="#,##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4140144"/>
        <c:axId val="-974136880"/>
      </c:barChart>
      <c:catAx>
        <c:axId val="-9741401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974136880"/>
        <c:crosses val="autoZero"/>
        <c:auto val="1"/>
        <c:lblAlgn val="ctr"/>
        <c:lblOffset val="100"/>
        <c:noMultiLvlLbl val="0"/>
      </c:catAx>
      <c:valAx>
        <c:axId val="-97413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74140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929494504447172"/>
          <c:y val="0.12184024446624987"/>
          <c:w val="0.76053169510825802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Лист5.!$L$3:$L$9</c:f>
              <c:strCache>
                <c:ptCount val="7"/>
                <c:pt idx="0">
                  <c:v>ДБ АО "Сбербанк"</c:v>
                </c:pt>
                <c:pt idx="1">
                  <c:v>АО "Банк ЦентрКредит"</c:v>
                </c:pt>
                <c:pt idx="2">
                  <c:v>АО "Народный Банк Казахастана"</c:v>
                </c:pt>
                <c:pt idx="3">
                  <c:v>АО "Евразийский банк"</c:v>
                </c:pt>
                <c:pt idx="4">
                  <c:v>ДБ АО "Банк ВТБ Казахстан"</c:v>
                </c:pt>
                <c:pt idx="5">
                  <c:v>АО "АТФБанк"</c:v>
                </c:pt>
                <c:pt idx="6">
                  <c:v>АО ДБ "Альфа Банк"</c:v>
                </c:pt>
              </c:strCache>
            </c:strRef>
          </c:cat>
          <c:val>
            <c:numRef>
              <c:f>Лист5.!$M$3:$M$9</c:f>
              <c:numCache>
                <c:formatCode>_-* #\ ##0_р_._-;\-* #\ ##0_р_._-;_-* "-"??_р_._-;_-@_-</c:formatCode>
                <c:ptCount val="7"/>
                <c:pt idx="0">
                  <c:v>6449800</c:v>
                </c:pt>
                <c:pt idx="1">
                  <c:v>43114570</c:v>
                </c:pt>
                <c:pt idx="2">
                  <c:v>61140400</c:v>
                </c:pt>
                <c:pt idx="3">
                  <c:v>90000000</c:v>
                </c:pt>
                <c:pt idx="4">
                  <c:v>150000000</c:v>
                </c:pt>
                <c:pt idx="5">
                  <c:v>175000000</c:v>
                </c:pt>
                <c:pt idx="6">
                  <c:v>313174000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69389712"/>
        <c:axId val="-969388080"/>
      </c:barChart>
      <c:catAx>
        <c:axId val="-96938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9388080"/>
        <c:crosses val="autoZero"/>
        <c:auto val="1"/>
        <c:lblAlgn val="ctr"/>
        <c:lblOffset val="100"/>
        <c:noMultiLvlLbl val="0"/>
      </c:catAx>
      <c:valAx>
        <c:axId val="-96938808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969389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2020г.'!$A$3:$A$5</c:f>
              <c:strCache>
                <c:ptCount val="3"/>
                <c:pt idx="0">
                  <c:v>Актюбинская область</c:v>
                </c:pt>
                <c:pt idx="1">
                  <c:v>Алматинская область</c:v>
                </c:pt>
                <c:pt idx="2">
                  <c:v>г.Алматы</c:v>
                </c:pt>
              </c:strCache>
            </c:strRef>
          </c:cat>
          <c:val>
            <c:numRef>
              <c:f>'Одобренные РФ 2020г.'!$B$3:$B$5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4148848"/>
        <c:axId val="-974139600"/>
      </c:barChart>
      <c:catAx>
        <c:axId val="-9741488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974139600"/>
        <c:crosses val="autoZero"/>
        <c:auto val="1"/>
        <c:lblAlgn val="ctr"/>
        <c:lblOffset val="100"/>
        <c:noMultiLvlLbl val="0"/>
      </c:catAx>
      <c:valAx>
        <c:axId val="-974139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74148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72615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706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97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41,2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19,1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01.04.2021г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412631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млн.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15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1,78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0,84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01.01.2021г.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4.202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697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40,06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18,5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4.202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795990"/>
              </p:ext>
            </p:extLst>
          </p:nvPr>
        </p:nvGraphicFramePr>
        <p:xfrm>
          <a:off x="-23393" y="915988"/>
          <a:ext cx="4695345" cy="329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32813"/>
              </p:ext>
            </p:extLst>
          </p:nvPr>
        </p:nvGraphicFramePr>
        <p:xfrm>
          <a:off x="4671952" y="762000"/>
          <a:ext cx="4368861" cy="345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АО «</a:t>
            </a:r>
            <a:r>
              <a:rPr lang="ru-RU" sz="1100" dirty="0" err="1">
                <a:cs typeface="Times New Roman" pitchFamily="18" charset="0"/>
              </a:rPr>
              <a:t>АТФБанк</a:t>
            </a:r>
            <a:r>
              <a:rPr lang="ru-RU" sz="1100" dirty="0">
                <a:cs typeface="Times New Roman" pitchFamily="18" charset="0"/>
              </a:rPr>
              <a:t>»</a:t>
            </a:r>
            <a:r>
              <a:rPr lang="ru-RU" sz="1100" b="1" dirty="0">
                <a:cs typeface="Times New Roman" pitchFamily="18" charset="0"/>
              </a:rPr>
              <a:t> , 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7019925" y="0"/>
            <a:ext cx="2295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000" b="1" dirty="0"/>
              <a:t>с 01.01 по 01.</a:t>
            </a:r>
            <a:r>
              <a:rPr lang="en-US" altLang="en-US" sz="1000" b="1" dirty="0" smtClean="0"/>
              <a:t>0</a:t>
            </a:r>
            <a:r>
              <a:rPr lang="ru-RU" altLang="en-US" sz="1000" b="1" dirty="0"/>
              <a:t>4</a:t>
            </a:r>
            <a:r>
              <a:rPr lang="ru-RU" altLang="en-US" sz="1000" b="1" dirty="0" smtClean="0"/>
              <a:t>.202</a:t>
            </a:r>
            <a:r>
              <a:rPr lang="en-US" altLang="en-US" sz="1000" b="1" dirty="0"/>
              <a:t>1</a:t>
            </a:r>
            <a:r>
              <a:rPr lang="ru-RU" altLang="en-US" sz="10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527296"/>
              </p:ext>
            </p:extLst>
          </p:nvPr>
        </p:nvGraphicFramePr>
        <p:xfrm>
          <a:off x="0" y="934770"/>
          <a:ext cx="4305622" cy="355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70680"/>
              </p:ext>
            </p:extLst>
          </p:nvPr>
        </p:nvGraphicFramePr>
        <p:xfrm>
          <a:off x="4801798" y="602982"/>
          <a:ext cx="412115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 г. Алматы, </a:t>
            </a:r>
            <a:r>
              <a:rPr lang="ru-RU" sz="1100" dirty="0" err="1" smtClean="0">
                <a:cs typeface="Times New Roman" pitchFamily="18" charset="0"/>
              </a:rPr>
              <a:t>Жамбылская</a:t>
            </a:r>
            <a:r>
              <a:rPr lang="ru-RU" sz="1100" dirty="0" smtClean="0">
                <a:cs typeface="Times New Roman" pitchFamily="18" charset="0"/>
              </a:rPr>
              <a:t> область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>
                <a:cs typeface="Times New Roman" pitchFamily="18" charset="0"/>
              </a:rPr>
              <a:t>–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r>
              <a:rPr lang="ru-RU" sz="1100" smtClean="0">
                <a:cs typeface="Times New Roman" pitchFamily="18" charset="0"/>
              </a:rPr>
              <a:t>, Павлодарская  </a:t>
            </a:r>
            <a:r>
              <a:rPr lang="ru-RU" sz="1100" dirty="0" smtClean="0">
                <a:cs typeface="Times New Roman" pitchFamily="18" charset="0"/>
              </a:rPr>
              <a:t>область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/>
              <a:t>4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700198"/>
              </p:ext>
            </p:extLst>
          </p:nvPr>
        </p:nvGraphicFramePr>
        <p:xfrm>
          <a:off x="0" y="1165338"/>
          <a:ext cx="4499992" cy="293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598958"/>
              </p:ext>
            </p:extLst>
          </p:nvPr>
        </p:nvGraphicFramePr>
        <p:xfrm>
          <a:off x="4610100" y="811985"/>
          <a:ext cx="4442842" cy="347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767513" y="15875"/>
            <a:ext cx="1643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01.01.2020г.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4.202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</a:t>
            </a:r>
            <a:r>
              <a:rPr lang="en-US" sz="1100" dirty="0">
                <a:cs typeface="Times New Roman" pitchFamily="18" charset="0"/>
              </a:rPr>
              <a:t>  </a:t>
            </a:r>
            <a:r>
              <a:rPr lang="ru-RU" sz="1100" dirty="0">
                <a:cs typeface="Times New Roman" pitchFamily="18" charset="0"/>
              </a:rPr>
              <a:t>АО ДБ Альфа </a:t>
            </a:r>
            <a:r>
              <a:rPr lang="ru-RU" sz="1100" dirty="0" smtClean="0">
                <a:cs typeface="Times New Roman" pitchFamily="18" charset="0"/>
              </a:rPr>
              <a:t>Банк, ДБ</a:t>
            </a:r>
            <a:r>
              <a:rPr lang="ru-RU" sz="1100" dirty="0" smtClean="0"/>
              <a:t> </a:t>
            </a:r>
            <a:r>
              <a:rPr lang="ru-RU" sz="1100" dirty="0"/>
              <a:t>АО «Сбербанк»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сумме-</a:t>
            </a:r>
            <a:r>
              <a:rPr lang="ru-RU" sz="1100" dirty="0">
                <a:solidFill>
                  <a:prstClr val="black"/>
                </a:solidFill>
              </a:rPr>
              <a:t>АО ДБ «</a:t>
            </a:r>
            <a:r>
              <a:rPr lang="kk-KZ" sz="1100" dirty="0">
                <a:solidFill>
                  <a:prstClr val="black"/>
                </a:solidFill>
              </a:rPr>
              <a:t>Альфа Банк</a:t>
            </a:r>
            <a:r>
              <a:rPr lang="ru-RU" sz="1100" dirty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</a:rPr>
              <a:t>АО </a:t>
            </a:r>
            <a:r>
              <a:rPr lang="ru-RU" sz="1100" dirty="0" smtClean="0">
                <a:solidFill>
                  <a:prstClr val="black"/>
                </a:solidFill>
              </a:rPr>
              <a:t>«</a:t>
            </a:r>
            <a:r>
              <a:rPr lang="ru-RU" sz="1100" dirty="0" err="1" smtClean="0">
                <a:solidFill>
                  <a:prstClr val="black"/>
                </a:solidFill>
              </a:rPr>
              <a:t>АТФБанк</a:t>
            </a:r>
            <a:r>
              <a:rPr lang="ru-RU" sz="1100" dirty="0" smtClean="0">
                <a:solidFill>
                  <a:prstClr val="black"/>
                </a:solidFill>
              </a:rPr>
              <a:t>» </a:t>
            </a:r>
            <a:endParaRPr lang="ru-RU" sz="11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87251"/>
              </p:ext>
            </p:extLst>
          </p:nvPr>
        </p:nvGraphicFramePr>
        <p:xfrm>
          <a:off x="36992" y="828562"/>
          <a:ext cx="4707467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500537"/>
              </p:ext>
            </p:extLst>
          </p:nvPr>
        </p:nvGraphicFramePr>
        <p:xfrm>
          <a:off x="4801365" y="784482"/>
          <a:ext cx="4320480" cy="328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smtClean="0">
                <a:solidFill>
                  <a:srgbClr val="0070C0"/>
                </a:solidFill>
              </a:rPr>
            </a:br>
            <a:r>
              <a:rPr lang="ru-RU" altLang="ru-RU" sz="1900" smtClean="0"/>
              <a:t>Одобренные, но не подписанные </a:t>
            </a:r>
            <a:br>
              <a:rPr lang="ru-RU" altLang="ru-RU" sz="1900" smtClean="0"/>
            </a:br>
            <a:r>
              <a:rPr lang="ru-RU" altLang="ru-RU" sz="1900" smtClean="0"/>
              <a:t>в разрезе регионов</a:t>
            </a:r>
            <a:br>
              <a:rPr lang="ru-RU" altLang="ru-RU" sz="1900" smtClean="0"/>
            </a:br>
            <a:endParaRPr lang="ru-RU" altLang="ru-RU" sz="190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4.202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01.</a:t>
            </a:r>
            <a:r>
              <a:rPr lang="en-US" sz="1100" dirty="0" smtClean="0">
                <a:cs typeface="Times New Roman" pitchFamily="18" charset="0"/>
              </a:rPr>
              <a:t>0</a:t>
            </a:r>
            <a:r>
              <a:rPr lang="ru-RU" sz="1100" dirty="0">
                <a:cs typeface="Times New Roman" pitchFamily="18" charset="0"/>
              </a:rPr>
              <a:t>4</a:t>
            </a:r>
            <a:r>
              <a:rPr lang="ru-RU" sz="1100" dirty="0" smtClean="0">
                <a:cs typeface="Times New Roman" pitchFamily="18" charset="0"/>
              </a:rPr>
              <a:t>.202</a:t>
            </a:r>
            <a:r>
              <a:rPr lang="en-US" sz="1100" dirty="0">
                <a:cs typeface="Times New Roman" pitchFamily="18" charset="0"/>
              </a:rPr>
              <a:t>1</a:t>
            </a:r>
            <a:r>
              <a:rPr lang="ru-RU" sz="1100" dirty="0">
                <a:cs typeface="Times New Roman" pitchFamily="18" charset="0"/>
              </a:rPr>
              <a:t> г. – </a:t>
            </a:r>
            <a:r>
              <a:rPr lang="ru-RU" sz="1100" dirty="0" smtClean="0">
                <a:cs typeface="Times New Roman" pitchFamily="18" charset="0"/>
              </a:rPr>
              <a:t>9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cs typeface="Times New Roman" pitchFamily="18" charset="0"/>
              </a:rPr>
              <a:t>1 </a:t>
            </a:r>
            <a:r>
              <a:rPr lang="ru-RU" sz="1100" b="1" dirty="0" smtClean="0">
                <a:cs typeface="Times New Roman" pitchFamily="18" charset="0"/>
              </a:rPr>
              <a:t>167 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524 </a:t>
            </a:r>
            <a:r>
              <a:rPr lang="ru-RU" sz="1100" b="1" dirty="0"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336450"/>
              </p:ext>
            </p:extLst>
          </p:nvPr>
        </p:nvGraphicFramePr>
        <p:xfrm>
          <a:off x="-180528" y="1042598"/>
          <a:ext cx="4707467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878540"/>
              </p:ext>
            </p:extLst>
          </p:nvPr>
        </p:nvGraphicFramePr>
        <p:xfrm>
          <a:off x="4526939" y="992542"/>
          <a:ext cx="4773166" cy="329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/>
              <a:t>4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-АО ДБ Альфа-Банк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ДБ «АО Сбербанк» </a:t>
            </a:r>
            <a:r>
              <a:rPr lang="ru-RU" altLang="en-US" sz="1100" dirty="0" smtClean="0">
                <a:solidFill>
                  <a:srgbClr val="000000"/>
                </a:solidFill>
              </a:rPr>
              <a:t> 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</a:t>
            </a:r>
            <a:r>
              <a:rPr lang="ru-RU" altLang="en-US" sz="1100" dirty="0">
                <a:solidFill>
                  <a:srgbClr val="000000"/>
                </a:solidFill>
                <a:latin typeface="Century Gothic"/>
              </a:rPr>
              <a:t>ДБ «Альфа Банк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», ДБ АО «Сбербанк»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422665"/>
              </p:ext>
            </p:extLst>
          </p:nvPr>
        </p:nvGraphicFramePr>
        <p:xfrm>
          <a:off x="179512" y="1131590"/>
          <a:ext cx="38733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310497"/>
              </p:ext>
            </p:extLst>
          </p:nvPr>
        </p:nvGraphicFramePr>
        <p:xfrm>
          <a:off x="4448176" y="1059581"/>
          <a:ext cx="4445000" cy="314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706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cs typeface="Times New Roman" pitchFamily="18" charset="0"/>
              </a:rPr>
              <a:t>41,2 </a:t>
            </a:r>
            <a:r>
              <a:rPr lang="ru-RU" sz="1000" b="1" dirty="0">
                <a:cs typeface="Times New Roman" pitchFamily="18" charset="0"/>
              </a:rPr>
              <a:t>млрд.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19,1млрд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093389"/>
              </p:ext>
            </p:extLst>
          </p:nvPr>
        </p:nvGraphicFramePr>
        <p:xfrm>
          <a:off x="467544" y="856234"/>
          <a:ext cx="7632849" cy="338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7225</TotalTime>
  <Words>416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858</cp:revision>
  <cp:lastPrinted>2020-02-11T07:16:18Z</cp:lastPrinted>
  <dcterms:created xsi:type="dcterms:W3CDTF">2017-09-15T07:18:06Z</dcterms:created>
  <dcterms:modified xsi:type="dcterms:W3CDTF">2021-04-12T09:47:19Z</dcterms:modified>
</cp:coreProperties>
</file>